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Barlow" panose="00000500000000000000" pitchFamily="2" charset="0"/>
      <p:regular r:id="rId13"/>
      <p:bold r:id="rId14"/>
      <p:italic r:id="rId15"/>
      <p:boldItalic r:id="rId16"/>
    </p:embeddedFont>
    <p:embeddedFont>
      <p:font typeface="Barlow Light" panose="00000400000000000000" pitchFamily="2" charset="0"/>
      <p:regular r:id="rId17"/>
      <p:bold r:id="rId18"/>
      <p:italic r:id="rId19"/>
      <p:boldItalic r:id="rId20"/>
    </p:embeddedFont>
    <p:embeddedFont>
      <p:font typeface="Barlow Medium" panose="00000600000000000000" pitchFamily="2"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Poppins Light" panose="00000400000000000000" pitchFamily="2" charset="0"/>
      <p:regular r:id="rId29"/>
      <p:bold r:id="rId30"/>
      <p:italic r:id="rId31"/>
      <p:boldItalic r:id="rId32"/>
    </p:embeddedFont>
    <p:embeddedFont>
      <p:font typeface="Raleway Thin" panose="020B0203030101060003" pitchFamily="3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a3596f738a_0_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a3596f738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600"/>
              <a:buNone/>
              <a:defRPr sz="1600"/>
            </a:lvl1pPr>
          </a:lstStyle>
          <a:p>
            <a:endParaRPr/>
          </a:p>
        </p:txBody>
      </p:sp>
      <p:sp>
        <p:nvSpPr>
          <p:cNvPr id="54" name="Google Shape;54;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1"/>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8" name="Google Shape;18;p4"/>
          <p:cNvSpPr txBox="1">
            <a:spLocks noGrp="1"/>
          </p:cNvSpPr>
          <p:nvPr>
            <p:ph type="body" idx="1"/>
          </p:nvPr>
        </p:nvSpPr>
        <p:spPr>
          <a:xfrm>
            <a:off x="962850" y="919975"/>
            <a:ext cx="4469100" cy="3342000"/>
          </a:xfrm>
          <a:prstGeom prst="rect">
            <a:avLst/>
          </a:prstGeom>
        </p:spPr>
        <p:txBody>
          <a:bodyPr spcFirstLastPara="1" wrap="square" lIns="0" tIns="0" rIns="0" bIns="0" anchor="t" anchorCtr="0">
            <a:noAutofit/>
          </a:bodyPr>
          <a:lstStyle>
            <a:lvl1pPr marL="457200" lvl="0" indent="-431800" rtl="0">
              <a:lnSpc>
                <a:spcPct val="115000"/>
              </a:lnSpc>
              <a:spcBef>
                <a:spcPts val="600"/>
              </a:spcBef>
              <a:spcAft>
                <a:spcPts val="0"/>
              </a:spcAft>
              <a:buClr>
                <a:schemeClr val="accent5"/>
              </a:buClr>
              <a:buSzPts val="3200"/>
              <a:buChar char="●"/>
              <a:defRPr sz="3200">
                <a:solidFill>
                  <a:schemeClr val="accent5"/>
                </a:solidFill>
              </a:defRPr>
            </a:lvl1pPr>
            <a:lvl2pPr marL="914400" lvl="1" indent="-431800" rtl="0">
              <a:lnSpc>
                <a:spcPct val="115000"/>
              </a:lnSpc>
              <a:spcBef>
                <a:spcPts val="0"/>
              </a:spcBef>
              <a:spcAft>
                <a:spcPts val="0"/>
              </a:spcAft>
              <a:buSzPts val="3200"/>
              <a:buChar char="○"/>
              <a:defRPr sz="3200">
                <a:solidFill>
                  <a:schemeClr val="accent5"/>
                </a:solidFill>
              </a:defRPr>
            </a:lvl2pPr>
            <a:lvl3pPr marL="1371600" lvl="2" indent="-431800" rtl="0">
              <a:lnSpc>
                <a:spcPct val="115000"/>
              </a:lnSpc>
              <a:spcBef>
                <a:spcPts val="0"/>
              </a:spcBef>
              <a:spcAft>
                <a:spcPts val="0"/>
              </a:spcAft>
              <a:buClr>
                <a:schemeClr val="accent5"/>
              </a:buClr>
              <a:buSzPts val="3200"/>
              <a:buChar char="■"/>
              <a:defRPr sz="3200">
                <a:solidFill>
                  <a:schemeClr val="accent5"/>
                </a:solidFill>
              </a:defRPr>
            </a:lvl3pPr>
            <a:lvl4pPr marL="1828800" lvl="3" indent="-431800" rtl="0">
              <a:lnSpc>
                <a:spcPct val="115000"/>
              </a:lnSpc>
              <a:spcBef>
                <a:spcPts val="0"/>
              </a:spcBef>
              <a:spcAft>
                <a:spcPts val="0"/>
              </a:spcAft>
              <a:buClr>
                <a:schemeClr val="accent5"/>
              </a:buClr>
              <a:buSzPts val="3200"/>
              <a:buChar char="●"/>
              <a:defRPr sz="3200">
                <a:solidFill>
                  <a:schemeClr val="accent5"/>
                </a:solidFill>
              </a:defRPr>
            </a:lvl4pPr>
            <a:lvl5pPr marL="2286000" lvl="4" indent="-431800" rtl="0">
              <a:lnSpc>
                <a:spcPct val="115000"/>
              </a:lnSpc>
              <a:spcBef>
                <a:spcPts val="0"/>
              </a:spcBef>
              <a:spcAft>
                <a:spcPts val="0"/>
              </a:spcAft>
              <a:buClr>
                <a:schemeClr val="accent5"/>
              </a:buClr>
              <a:buSzPts val="3200"/>
              <a:buChar char="○"/>
              <a:defRPr sz="3200">
                <a:solidFill>
                  <a:schemeClr val="accent5"/>
                </a:solidFill>
              </a:defRPr>
            </a:lvl5pPr>
            <a:lvl6pPr marL="2743200" lvl="5" indent="-431800" rtl="0">
              <a:lnSpc>
                <a:spcPct val="115000"/>
              </a:lnSpc>
              <a:spcBef>
                <a:spcPts val="0"/>
              </a:spcBef>
              <a:spcAft>
                <a:spcPts val="0"/>
              </a:spcAft>
              <a:buClr>
                <a:schemeClr val="accent5"/>
              </a:buClr>
              <a:buSzPts val="3200"/>
              <a:buChar char="■"/>
              <a:defRPr sz="3200">
                <a:solidFill>
                  <a:schemeClr val="accent5"/>
                </a:solidFill>
              </a:defRPr>
            </a:lvl6pPr>
            <a:lvl7pPr marL="3200400" lvl="6" indent="-431800" rtl="0">
              <a:lnSpc>
                <a:spcPct val="115000"/>
              </a:lnSpc>
              <a:spcBef>
                <a:spcPts val="0"/>
              </a:spcBef>
              <a:spcAft>
                <a:spcPts val="0"/>
              </a:spcAft>
              <a:buClr>
                <a:schemeClr val="accent5"/>
              </a:buClr>
              <a:buSzPts val="3200"/>
              <a:buChar char="●"/>
              <a:defRPr sz="3200">
                <a:solidFill>
                  <a:schemeClr val="accent5"/>
                </a:solidFill>
              </a:defRPr>
            </a:lvl7pPr>
            <a:lvl8pPr marL="3657600" lvl="7" indent="-431800" rtl="0">
              <a:lnSpc>
                <a:spcPct val="115000"/>
              </a:lnSpc>
              <a:spcBef>
                <a:spcPts val="0"/>
              </a:spcBef>
              <a:spcAft>
                <a:spcPts val="0"/>
              </a:spcAft>
              <a:buClr>
                <a:schemeClr val="accent5"/>
              </a:buClr>
              <a:buSzPts val="3200"/>
              <a:buChar char="○"/>
              <a:defRPr sz="3200">
                <a:solidFill>
                  <a:schemeClr val="accent5"/>
                </a:solidFill>
              </a:defRPr>
            </a:lvl8pPr>
            <a:lvl9pPr marL="4114800" lvl="8" indent="-431800">
              <a:lnSpc>
                <a:spcPct val="115000"/>
              </a:lnSpc>
              <a:spcBef>
                <a:spcPts val="0"/>
              </a:spcBef>
              <a:spcAft>
                <a:spcPts val="0"/>
              </a:spcAft>
              <a:buClr>
                <a:schemeClr val="accent5"/>
              </a:buClr>
              <a:buSzPts val="3200"/>
              <a:buChar char="■"/>
              <a:defRPr sz="3200">
                <a:solidFill>
                  <a:schemeClr val="accent5"/>
                </a:solidFill>
              </a:defRPr>
            </a:lvl9pPr>
          </a:lstStyle>
          <a:p>
            <a:endParaRPr/>
          </a:p>
        </p:txBody>
      </p:sp>
      <p:sp>
        <p:nvSpPr>
          <p:cNvPr id="19" name="Google Shape;19;p4"/>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dk2"/>
                </a:solidFill>
                <a:latin typeface="Muli"/>
                <a:ea typeface="Muli"/>
                <a:cs typeface="Muli"/>
                <a:sym typeface="Muli"/>
              </a:rPr>
              <a:t>“</a:t>
            </a:r>
            <a:endParaRPr sz="9600" b="1">
              <a:solidFill>
                <a:schemeClr val="dk2"/>
              </a:solidFill>
              <a:latin typeface="Muli"/>
              <a:ea typeface="Muli"/>
              <a:cs typeface="Muli"/>
              <a:sym typeface="Muli"/>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mask">
  <p:cSld name="TITLE_AND_BODY_1">
    <p:bg>
      <p:bgPr>
        <a:solidFill>
          <a:schemeClr val="accent1"/>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44" y="4104"/>
            <a:ext cx="9144000" cy="5143488"/>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6"/>
          <p:cNvSpPr txBox="1">
            <a:spLocks noGrp="1"/>
          </p:cNvSpPr>
          <p:nvPr>
            <p:ph type="title"/>
          </p:nvPr>
        </p:nvSpPr>
        <p:spPr>
          <a:xfrm>
            <a:off x="457200" y="1425175"/>
            <a:ext cx="31014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1" name="Google Shape;31;p6"/>
          <p:cNvSpPr txBox="1">
            <a:spLocks noGrp="1"/>
          </p:cNvSpPr>
          <p:nvPr>
            <p:ph type="body" idx="1"/>
          </p:nvPr>
        </p:nvSpPr>
        <p:spPr>
          <a:xfrm>
            <a:off x="457200" y="2419350"/>
            <a:ext cx="3101400" cy="1862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8" name="Google Shape;4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illustration">
  <p:cSld name="TITLE_ONLY_1">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51" name="Google Shape;5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marL="914400" lvl="1" indent="-3683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marL="1371600" lvl="2" indent="-3683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marL="1828800" lvl="3"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marL="2286000" lvl="4"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marL="2743200" lvl="5"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marL="3200400" lvl="6"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marL="3657600" lvl="7"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marL="4114800" lvl="8"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2"/>
                </a:solidFill>
                <a:latin typeface="Poppins Light"/>
                <a:ea typeface="Poppins Light"/>
                <a:cs typeface="Poppins Light"/>
                <a:sym typeface="Poppins Light"/>
              </a:defRPr>
            </a:lvl1pPr>
            <a:lvl2pPr lvl="1" algn="r">
              <a:buNone/>
              <a:defRPr sz="1300">
                <a:solidFill>
                  <a:schemeClr val="dk2"/>
                </a:solidFill>
                <a:latin typeface="Poppins Light"/>
                <a:ea typeface="Poppins Light"/>
                <a:cs typeface="Poppins Light"/>
                <a:sym typeface="Poppins Light"/>
              </a:defRPr>
            </a:lvl2pPr>
            <a:lvl3pPr lvl="2" algn="r">
              <a:buNone/>
              <a:defRPr sz="1300">
                <a:solidFill>
                  <a:schemeClr val="dk2"/>
                </a:solidFill>
                <a:latin typeface="Poppins Light"/>
                <a:ea typeface="Poppins Light"/>
                <a:cs typeface="Poppins Light"/>
                <a:sym typeface="Poppins Light"/>
              </a:defRPr>
            </a:lvl3pPr>
            <a:lvl4pPr lvl="3" algn="r">
              <a:buNone/>
              <a:defRPr sz="1300">
                <a:solidFill>
                  <a:schemeClr val="dk2"/>
                </a:solidFill>
                <a:latin typeface="Poppins Light"/>
                <a:ea typeface="Poppins Light"/>
                <a:cs typeface="Poppins Light"/>
                <a:sym typeface="Poppins Light"/>
              </a:defRPr>
            </a:lvl4pPr>
            <a:lvl5pPr lvl="4" algn="r">
              <a:buNone/>
              <a:defRPr sz="1300">
                <a:solidFill>
                  <a:schemeClr val="dk2"/>
                </a:solidFill>
                <a:latin typeface="Poppins Light"/>
                <a:ea typeface="Poppins Light"/>
                <a:cs typeface="Poppins Light"/>
                <a:sym typeface="Poppins Light"/>
              </a:defRPr>
            </a:lvl5pPr>
            <a:lvl6pPr lvl="5" algn="r">
              <a:buNone/>
              <a:defRPr sz="1300">
                <a:solidFill>
                  <a:schemeClr val="dk2"/>
                </a:solidFill>
                <a:latin typeface="Poppins Light"/>
                <a:ea typeface="Poppins Light"/>
                <a:cs typeface="Poppins Light"/>
                <a:sym typeface="Poppins Light"/>
              </a:defRPr>
            </a:lvl6pPr>
            <a:lvl7pPr lvl="6" algn="r">
              <a:buNone/>
              <a:defRPr sz="1300">
                <a:solidFill>
                  <a:schemeClr val="dk2"/>
                </a:solidFill>
                <a:latin typeface="Poppins Light"/>
                <a:ea typeface="Poppins Light"/>
                <a:cs typeface="Poppins Light"/>
                <a:sym typeface="Poppins Light"/>
              </a:defRPr>
            </a:lvl7pPr>
            <a:lvl8pPr lvl="7" algn="r">
              <a:buNone/>
              <a:defRPr sz="1300">
                <a:solidFill>
                  <a:schemeClr val="dk2"/>
                </a:solidFill>
                <a:latin typeface="Poppins Light"/>
                <a:ea typeface="Poppins Light"/>
                <a:cs typeface="Poppins Light"/>
                <a:sym typeface="Poppins Light"/>
              </a:defRPr>
            </a:lvl8pPr>
            <a:lvl9pPr lvl="8" algn="r">
              <a:buNone/>
              <a:defRPr sz="1300">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ki/File:Expressjs.png" TargetMode="External"/><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pixabay.com/en/node-js-logo-nodejs-javascript-736399/" TargetMode="External"/><Relationship Id="rId5" Type="http://schemas.openxmlformats.org/officeDocument/2006/relationships/image" Target="../media/image16.png"/><Relationship Id="rId10" Type="http://schemas.openxmlformats.org/officeDocument/2006/relationships/hyperlink" Target="https://ca.wikipedia.org/wiki/Fitxer:MongoDB-logo.png" TargetMode="External"/><Relationship Id="rId4" Type="http://schemas.openxmlformats.org/officeDocument/2006/relationships/image" Target="../media/image1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riternextdoor-app.herokuapp.co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1</a:t>
            </a:fld>
            <a:endParaRPr>
              <a:solidFill>
                <a:srgbClr val="E84118"/>
              </a:solidFill>
            </a:endParaRPr>
          </a:p>
        </p:txBody>
      </p:sp>
      <p:pic>
        <p:nvPicPr>
          <p:cNvPr id="66" name="Google Shape;66;p14"/>
          <p:cNvPicPr preferRelativeResize="0"/>
          <p:nvPr/>
        </p:nvPicPr>
        <p:blipFill>
          <a:blip r:embed="rId3">
            <a:alphaModFix/>
          </a:blip>
          <a:stretch>
            <a:fillRect/>
          </a:stretch>
        </p:blipFill>
        <p:spPr>
          <a:xfrm>
            <a:off x="3513788" y="2193160"/>
            <a:ext cx="2116424" cy="1214376"/>
          </a:xfrm>
          <a:prstGeom prst="rect">
            <a:avLst/>
          </a:prstGeom>
          <a:noFill/>
          <a:ln>
            <a:noFill/>
          </a:ln>
        </p:spPr>
      </p:pic>
      <p:sp>
        <p:nvSpPr>
          <p:cNvPr id="67" name="Google Shape;67;p14"/>
          <p:cNvSpPr txBox="1"/>
          <p:nvPr/>
        </p:nvSpPr>
        <p:spPr>
          <a:xfrm>
            <a:off x="1347600" y="304275"/>
            <a:ext cx="6448800" cy="71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dirty="0">
                <a:solidFill>
                  <a:srgbClr val="E84118"/>
                </a:solidFill>
                <a:latin typeface="Raleway Thin"/>
                <a:ea typeface="Raleway Thin"/>
                <a:cs typeface="Raleway Thin"/>
                <a:sym typeface="Raleway Thin"/>
              </a:rPr>
              <a:t>FULL STACK PROJECT PRESENTATION</a:t>
            </a:r>
            <a:endParaRPr sz="3400" dirty="0">
              <a:solidFill>
                <a:srgbClr val="E84118"/>
              </a:solidFill>
              <a:latin typeface="Raleway Thin"/>
              <a:ea typeface="Raleway Thin"/>
              <a:cs typeface="Raleway Thin"/>
              <a:sym typeface="Raleway Thin"/>
            </a:endParaRPr>
          </a:p>
          <a:p>
            <a:pPr marL="0" lvl="0" indent="0" algn="ctr" rtl="0">
              <a:spcBef>
                <a:spcPts val="0"/>
              </a:spcBef>
              <a:spcAft>
                <a:spcPts val="0"/>
              </a:spcAft>
              <a:buNone/>
            </a:pPr>
            <a:r>
              <a:rPr lang="en" sz="3400">
                <a:solidFill>
                  <a:srgbClr val="E84118"/>
                </a:solidFill>
                <a:latin typeface="Raleway Thin"/>
                <a:ea typeface="Raleway Thin"/>
                <a:cs typeface="Raleway Thin"/>
                <a:sym typeface="Raleway Thin"/>
              </a:rPr>
              <a:t>2020-21</a:t>
            </a:r>
            <a:endParaRPr sz="3400" dirty="0">
              <a:solidFill>
                <a:srgbClr val="E84118"/>
              </a:solidFill>
              <a:latin typeface="Raleway Thin"/>
              <a:ea typeface="Raleway Thin"/>
              <a:cs typeface="Raleway Thin"/>
              <a:sym typeface="Raleway Thin"/>
            </a:endParaRPr>
          </a:p>
        </p:txBody>
      </p:sp>
      <p:sp>
        <p:nvSpPr>
          <p:cNvPr id="68" name="Google Shape;68;p14"/>
          <p:cNvSpPr txBox="1"/>
          <p:nvPr/>
        </p:nvSpPr>
        <p:spPr>
          <a:xfrm>
            <a:off x="1732800" y="3682700"/>
            <a:ext cx="56784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Times New Roman"/>
                <a:ea typeface="Times New Roman"/>
                <a:cs typeface="Times New Roman"/>
                <a:sym typeface="Times New Roman"/>
              </a:rPr>
              <a:t>Department of Computer Engineering and Applications</a:t>
            </a:r>
            <a:endParaRPr sz="1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latin typeface="Times New Roman"/>
                <a:ea typeface="Times New Roman"/>
                <a:cs typeface="Times New Roman"/>
                <a:sym typeface="Times New Roman"/>
              </a:rPr>
              <a:t>GLA University, Mathura</a:t>
            </a:r>
            <a:endParaRPr sz="1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latin typeface="Times New Roman"/>
                <a:ea typeface="Times New Roman"/>
                <a:cs typeface="Times New Roman"/>
                <a:sym typeface="Times New Roman"/>
              </a:rPr>
              <a:t>Uttar Pradesh, India</a:t>
            </a:r>
            <a:endParaRPr sz="1800">
              <a:latin typeface="Times New Roman"/>
              <a:ea typeface="Times New Roman"/>
              <a:cs typeface="Times New Roman"/>
              <a:sym typeface="Times New Roman"/>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69" name="Google Shape;69;p14"/>
          <p:cNvSpPr/>
          <p:nvPr/>
        </p:nvSpPr>
        <p:spPr>
          <a:xfrm rot="5400000">
            <a:off x="-160125" y="1706600"/>
            <a:ext cx="914700" cy="645600"/>
          </a:xfrm>
          <a:prstGeom prst="triangle">
            <a:avLst>
              <a:gd name="adj" fmla="val 50000"/>
            </a:avLst>
          </a:prstGeom>
          <a:solidFill>
            <a:srgbClr val="E841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ctrTitle" idx="4294967295"/>
          </p:nvPr>
        </p:nvSpPr>
        <p:spPr>
          <a:xfrm>
            <a:off x="609600" y="592750"/>
            <a:ext cx="48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rgbClr val="E84118"/>
                </a:solidFill>
              </a:rPr>
              <a:t>Thanks!</a:t>
            </a:r>
            <a:endParaRPr sz="6000">
              <a:solidFill>
                <a:srgbClr val="E84118"/>
              </a:solidFill>
            </a:endParaRPr>
          </a:p>
        </p:txBody>
      </p:sp>
      <p:sp>
        <p:nvSpPr>
          <p:cNvPr id="157" name="Google Shape;157;p23"/>
          <p:cNvSpPr txBox="1">
            <a:spLocks noGrp="1"/>
          </p:cNvSpPr>
          <p:nvPr>
            <p:ph type="subTitle" idx="4294967295"/>
          </p:nvPr>
        </p:nvSpPr>
        <p:spPr>
          <a:xfrm>
            <a:off x="685800" y="2478125"/>
            <a:ext cx="4863900" cy="784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b="1" dirty="0"/>
              <a:t>We are up for </a:t>
            </a:r>
          </a:p>
          <a:p>
            <a:pPr marL="0" lvl="0" indent="0" algn="l" rtl="0">
              <a:spcBef>
                <a:spcPts val="600"/>
              </a:spcBef>
              <a:spcAft>
                <a:spcPts val="0"/>
              </a:spcAft>
              <a:buClr>
                <a:schemeClr val="dk1"/>
              </a:buClr>
              <a:buSzPts val="1100"/>
              <a:buFont typeface="Arial"/>
              <a:buNone/>
            </a:pPr>
            <a:r>
              <a:rPr lang="en" sz="3600" b="1" dirty="0"/>
              <a:t>Questions!</a:t>
            </a:r>
            <a:endParaRPr sz="3600" b="1" dirty="0"/>
          </a:p>
        </p:txBody>
      </p:sp>
      <p:sp>
        <p:nvSpPr>
          <p:cNvPr id="158" name="Google Shape;158;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10</a:t>
            </a:fld>
            <a:endParaRPr>
              <a:solidFill>
                <a:srgbClr val="E84118"/>
              </a:solidFill>
            </a:endParaRPr>
          </a:p>
        </p:txBody>
      </p:sp>
      <p:pic>
        <p:nvPicPr>
          <p:cNvPr id="159" name="Google Shape;159;p23"/>
          <p:cNvPicPr preferRelativeResize="0"/>
          <p:nvPr/>
        </p:nvPicPr>
        <p:blipFill>
          <a:blip r:embed="rId3">
            <a:alphaModFix/>
          </a:blip>
          <a:stretch>
            <a:fillRect/>
          </a:stretch>
        </p:blipFill>
        <p:spPr>
          <a:xfrm>
            <a:off x="3986926" y="1946869"/>
            <a:ext cx="4863899" cy="22443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3448200" y="930289"/>
            <a:ext cx="5391000" cy="3965962"/>
          </a:xfrm>
          <a:prstGeom prst="rect">
            <a:avLst/>
          </a:prstGeom>
          <a:noFill/>
          <a:ln>
            <a:noFill/>
          </a:ln>
        </p:spPr>
      </p:pic>
      <p:sp>
        <p:nvSpPr>
          <p:cNvPr id="75" name="Google Shape;75;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2</a:t>
            </a:fld>
            <a:endParaRPr>
              <a:solidFill>
                <a:srgbClr val="E84118"/>
              </a:solidFill>
            </a:endParaRPr>
          </a:p>
        </p:txBody>
      </p:sp>
      <p:sp>
        <p:nvSpPr>
          <p:cNvPr id="76" name="Google Shape;76;p15"/>
          <p:cNvSpPr txBox="1">
            <a:spLocks noGrp="1"/>
          </p:cNvSpPr>
          <p:nvPr>
            <p:ph type="ctrTitle" idx="4294967295"/>
          </p:nvPr>
        </p:nvSpPr>
        <p:spPr>
          <a:xfrm>
            <a:off x="492125" y="358025"/>
            <a:ext cx="5391000" cy="172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The Writer Next Door</a:t>
            </a:r>
            <a:endParaRPr>
              <a:solidFill>
                <a:srgbClr val="E84118"/>
              </a:solidFill>
            </a:endParaRPr>
          </a:p>
        </p:txBody>
      </p:sp>
      <p:sp>
        <p:nvSpPr>
          <p:cNvPr id="77" name="Google Shape;77;p15"/>
          <p:cNvSpPr txBox="1"/>
          <p:nvPr/>
        </p:nvSpPr>
        <p:spPr>
          <a:xfrm>
            <a:off x="492125" y="2078850"/>
            <a:ext cx="3109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Barlow"/>
                <a:ea typeface="Barlow"/>
                <a:cs typeface="Barlow"/>
                <a:sym typeface="Barlow"/>
              </a:rPr>
              <a:t>A blog website</a:t>
            </a:r>
            <a:endParaRPr sz="1900">
              <a:latin typeface="Barlow"/>
              <a:ea typeface="Barlow"/>
              <a:cs typeface="Barlow"/>
              <a:sym typeface="Barlow"/>
            </a:endParaRPr>
          </a:p>
        </p:txBody>
      </p:sp>
      <p:sp>
        <p:nvSpPr>
          <p:cNvPr id="78" name="Google Shape;78;p15"/>
          <p:cNvSpPr txBox="1"/>
          <p:nvPr/>
        </p:nvSpPr>
        <p:spPr>
          <a:xfrm>
            <a:off x="448200" y="3246150"/>
            <a:ext cx="3000000" cy="12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Barlow"/>
                <a:ea typeface="Barlow"/>
                <a:cs typeface="Barlow"/>
                <a:sym typeface="Barlow"/>
              </a:rPr>
              <a:t>Submitted by-</a:t>
            </a:r>
            <a:endParaRPr dirty="0">
              <a:latin typeface="Barlow"/>
              <a:ea typeface="Barlow"/>
              <a:cs typeface="Barlow"/>
              <a:sym typeface="Barlow"/>
            </a:endParaRPr>
          </a:p>
          <a:p>
            <a:pPr marL="0" lvl="0" indent="0" algn="l" rtl="0">
              <a:spcBef>
                <a:spcPts val="0"/>
              </a:spcBef>
              <a:spcAft>
                <a:spcPts val="0"/>
              </a:spcAft>
              <a:buNone/>
            </a:pPr>
            <a:r>
              <a:rPr lang="en" sz="1600" dirty="0">
                <a:latin typeface="Barlow"/>
                <a:ea typeface="Barlow"/>
                <a:cs typeface="Barlow"/>
                <a:sym typeface="Barlow"/>
              </a:rPr>
              <a:t>Mohit Tiwari (181500392)</a:t>
            </a:r>
          </a:p>
          <a:p>
            <a:r>
              <a:rPr lang="en-IN" sz="1600" dirty="0">
                <a:latin typeface="Barlow"/>
                <a:ea typeface="Barlow"/>
                <a:cs typeface="Barlow"/>
                <a:sym typeface="Barlow"/>
              </a:rPr>
              <a:t>Yash Srivastava (181500829)</a:t>
            </a:r>
          </a:p>
          <a:p>
            <a:pPr marL="0" lvl="0" indent="0" algn="l" rtl="0">
              <a:spcBef>
                <a:spcPts val="0"/>
              </a:spcBef>
              <a:spcAft>
                <a:spcPts val="0"/>
              </a:spcAft>
              <a:buNone/>
            </a:pPr>
            <a:r>
              <a:rPr lang="en-IN" sz="1600" dirty="0">
                <a:latin typeface="Barlow"/>
                <a:ea typeface="Barlow"/>
                <a:cs typeface="Barlow"/>
                <a:sym typeface="Barlow"/>
              </a:rPr>
              <a:t>Saurabh Tripathi (181500641)</a:t>
            </a:r>
            <a:endParaRPr sz="1600" dirty="0">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idx="4294967295"/>
          </p:nvPr>
        </p:nvSpPr>
        <p:spPr>
          <a:xfrm>
            <a:off x="457200" y="535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Contents</a:t>
            </a:r>
            <a:endParaRPr>
              <a:solidFill>
                <a:srgbClr val="E84118"/>
              </a:solidFill>
            </a:endParaRPr>
          </a:p>
        </p:txBody>
      </p:sp>
      <p:sp>
        <p:nvSpPr>
          <p:cNvPr id="84" name="Google Shape;84;p16"/>
          <p:cNvSpPr txBox="1">
            <a:spLocks noGrp="1"/>
          </p:cNvSpPr>
          <p:nvPr>
            <p:ph type="body" idx="4294967295"/>
          </p:nvPr>
        </p:nvSpPr>
        <p:spPr>
          <a:xfrm>
            <a:off x="857950" y="1028646"/>
            <a:ext cx="4032000" cy="4131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INTRODUCTION</a:t>
            </a:r>
            <a:endParaRPr sz="1400" dirty="0">
              <a:solidFill>
                <a:srgbClr val="000000"/>
              </a:solidFill>
              <a:latin typeface="Barlow Medium"/>
              <a:ea typeface="Barlow Medium"/>
              <a:cs typeface="Barlow Medium"/>
              <a:sym typeface="Barlow Medium"/>
            </a:endParaRPr>
          </a:p>
          <a:p>
            <a:pPr marL="45720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    - Motivation</a:t>
            </a:r>
            <a:endParaRPr sz="1400" dirty="0">
              <a:solidFill>
                <a:srgbClr val="000000"/>
              </a:solidFill>
              <a:latin typeface="Barlow Medium"/>
              <a:ea typeface="Barlow Medium"/>
              <a:cs typeface="Barlow Medium"/>
              <a:sym typeface="Barlow Medium"/>
            </a:endParaRPr>
          </a:p>
          <a:p>
            <a:pPr marL="45720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    - Main Idea</a:t>
            </a:r>
            <a:endParaRPr sz="1400" dirty="0">
              <a:solidFill>
                <a:srgbClr val="000000"/>
              </a:solidFill>
              <a:latin typeface="Barlow Medium"/>
              <a:ea typeface="Barlow Medium"/>
              <a:cs typeface="Barlow Medium"/>
              <a:sym typeface="Barlow Medium"/>
            </a:endParaRPr>
          </a:p>
          <a:p>
            <a:pPr marL="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TECHNOLOGIES USED IN THIS PROJECT</a:t>
            </a:r>
            <a:endParaRPr lang="en-IN" sz="1400" dirty="0">
              <a:solidFill>
                <a:srgbClr val="000000"/>
              </a:solidFill>
              <a:latin typeface="Barlow Medium"/>
              <a:ea typeface="Barlow Medium"/>
              <a:cs typeface="Barlow Medium"/>
              <a:sym typeface="Barlow Medium"/>
            </a:endParaRP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a:t>
            </a:r>
            <a:r>
              <a:rPr lang="en-IN" sz="1400" dirty="0">
                <a:solidFill>
                  <a:srgbClr val="000000"/>
                </a:solidFill>
                <a:latin typeface="Barlow Medium"/>
                <a:ea typeface="Barlow Medium"/>
                <a:cs typeface="Barlow Medium"/>
                <a:sym typeface="Barlow Medium"/>
              </a:rPr>
              <a:t>HTML5</a:t>
            </a: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CSS3</a:t>
            </a:r>
            <a:endParaRPr sz="1400" dirty="0">
              <a:solidFill>
                <a:srgbClr val="000000"/>
              </a:solidFill>
              <a:latin typeface="Barlow Medium"/>
              <a:ea typeface="Barlow Medium"/>
              <a:cs typeface="Barlow Medium"/>
              <a:sym typeface="Barlow Medium"/>
            </a:endParaRP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JavaScript</a:t>
            </a:r>
            <a:endParaRPr sz="1400" dirty="0">
              <a:solidFill>
                <a:srgbClr val="000000"/>
              </a:solidFill>
              <a:latin typeface="Barlow Medium"/>
              <a:ea typeface="Barlow Medium"/>
              <a:cs typeface="Barlow Medium"/>
              <a:sym typeface="Barlow Medium"/>
            </a:endParaRP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JQuery</a:t>
            </a:r>
            <a:endParaRPr sz="1400" dirty="0">
              <a:solidFill>
                <a:srgbClr val="000000"/>
              </a:solidFill>
              <a:latin typeface="Barlow Medium"/>
              <a:ea typeface="Barlow Medium"/>
              <a:cs typeface="Barlow Medium"/>
              <a:sym typeface="Barlow Medium"/>
            </a:endParaRP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Bootstrap</a:t>
            </a: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Node .js</a:t>
            </a: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Express .js</a:t>
            </a:r>
          </a:p>
          <a:p>
            <a:pPr indent="0">
              <a:lnSpc>
                <a:spcPct val="100000"/>
              </a:lnSpc>
              <a:spcBef>
                <a:spcPts val="280"/>
              </a:spcBef>
              <a:buClr>
                <a:srgbClr val="000000"/>
              </a:buClr>
              <a:buNone/>
            </a:pPr>
            <a:r>
              <a:rPr lang="en" sz="1400" dirty="0">
                <a:solidFill>
                  <a:srgbClr val="000000"/>
                </a:solidFill>
                <a:latin typeface="Barlow Medium"/>
                <a:ea typeface="Barlow Medium"/>
                <a:cs typeface="Barlow Medium"/>
                <a:sym typeface="Barlow Medium"/>
              </a:rPr>
              <a:t>     - MongoDB</a:t>
            </a:r>
            <a:endParaRPr sz="1400" dirty="0">
              <a:solidFill>
                <a:srgbClr val="000000"/>
              </a:solidFill>
              <a:latin typeface="Barlow Medium"/>
              <a:ea typeface="Barlow Medium"/>
              <a:cs typeface="Barlow Medium"/>
              <a:sym typeface="Barlow Medium"/>
            </a:endParaRPr>
          </a:p>
          <a:p>
            <a:pPr marL="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CONTRIBUTION SUMMARY</a:t>
            </a:r>
            <a:endParaRPr sz="1400" dirty="0">
              <a:solidFill>
                <a:srgbClr val="000000"/>
              </a:solidFill>
              <a:latin typeface="Barlow Medium"/>
              <a:ea typeface="Barlow Medium"/>
              <a:cs typeface="Barlow Medium"/>
              <a:sym typeface="Barlow Medium"/>
            </a:endParaRPr>
          </a:p>
          <a:p>
            <a:pPr marL="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LIVE DEMO SESSION</a:t>
            </a:r>
            <a:endParaRPr sz="1400" dirty="0">
              <a:solidFill>
                <a:srgbClr val="000000"/>
              </a:solidFill>
              <a:latin typeface="Barlow Medium"/>
              <a:ea typeface="Barlow Medium"/>
              <a:cs typeface="Barlow Medium"/>
              <a:sym typeface="Barlow Medium"/>
            </a:endParaRPr>
          </a:p>
          <a:p>
            <a:pPr marL="0" lvl="0" indent="0" algn="l" rtl="0">
              <a:lnSpc>
                <a:spcPct val="100000"/>
              </a:lnSpc>
              <a:spcBef>
                <a:spcPts val="280"/>
              </a:spcBef>
              <a:spcAft>
                <a:spcPts val="0"/>
              </a:spcAft>
              <a:buClr>
                <a:srgbClr val="000000"/>
              </a:buClr>
              <a:buFont typeface="Arial"/>
              <a:buNone/>
            </a:pPr>
            <a:r>
              <a:rPr lang="en" sz="1400" dirty="0">
                <a:solidFill>
                  <a:srgbClr val="000000"/>
                </a:solidFill>
                <a:latin typeface="Barlow Medium"/>
                <a:ea typeface="Barlow Medium"/>
                <a:cs typeface="Barlow Medium"/>
                <a:sym typeface="Barlow Medium"/>
              </a:rPr>
              <a:t>CONCLUSION</a:t>
            </a:r>
            <a:endParaRPr sz="1400" dirty="0">
              <a:solidFill>
                <a:srgbClr val="000000"/>
              </a:solidFill>
              <a:latin typeface="Barlow Medium"/>
              <a:ea typeface="Barlow Medium"/>
              <a:cs typeface="Barlow Medium"/>
              <a:sym typeface="Barlow Medium"/>
            </a:endParaRPr>
          </a:p>
          <a:p>
            <a:pPr marL="0" lvl="0" indent="0" algn="l" rtl="0">
              <a:lnSpc>
                <a:spcPct val="100000"/>
              </a:lnSpc>
              <a:spcBef>
                <a:spcPts val="0"/>
              </a:spcBef>
              <a:spcAft>
                <a:spcPts val="0"/>
              </a:spcAft>
              <a:buClr>
                <a:srgbClr val="000000"/>
              </a:buClr>
              <a:buFont typeface="Arial"/>
              <a:buNone/>
            </a:pPr>
            <a:endParaRPr sz="1400" dirty="0">
              <a:solidFill>
                <a:srgbClr val="000000"/>
              </a:solidFill>
              <a:latin typeface="Barlow Medium"/>
              <a:ea typeface="Barlow Medium"/>
              <a:cs typeface="Barlow Medium"/>
              <a:sym typeface="Barlow Medium"/>
            </a:endParaRPr>
          </a:p>
          <a:p>
            <a:pPr marL="0" lvl="0" indent="0" algn="l" rtl="0">
              <a:spcBef>
                <a:spcPts val="600"/>
              </a:spcBef>
              <a:spcAft>
                <a:spcPts val="0"/>
              </a:spcAft>
              <a:buClr>
                <a:schemeClr val="dk1"/>
              </a:buClr>
              <a:buSzPts val="1100"/>
              <a:buFont typeface="Arial"/>
              <a:buNone/>
            </a:pPr>
            <a:endParaRPr sz="1400" b="1" dirty="0">
              <a:solidFill>
                <a:srgbClr val="000000"/>
              </a:solidFill>
            </a:endParaRPr>
          </a:p>
        </p:txBody>
      </p:sp>
      <p:sp>
        <p:nvSpPr>
          <p:cNvPr id="85" name="Google Shape;8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3</a:t>
            </a:fld>
            <a:endParaRPr>
              <a:solidFill>
                <a:srgbClr val="E84118"/>
              </a:solidFill>
            </a:endParaRPr>
          </a:p>
        </p:txBody>
      </p:sp>
      <p:pic>
        <p:nvPicPr>
          <p:cNvPr id="86" name="Google Shape;86;p16"/>
          <p:cNvPicPr preferRelativeResize="0"/>
          <p:nvPr/>
        </p:nvPicPr>
        <p:blipFill>
          <a:blip r:embed="rId3">
            <a:alphaModFix/>
          </a:blip>
          <a:stretch>
            <a:fillRect/>
          </a:stretch>
        </p:blipFill>
        <p:spPr>
          <a:xfrm>
            <a:off x="4723087" y="1320325"/>
            <a:ext cx="4420913" cy="3429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idx="4294967295"/>
          </p:nvPr>
        </p:nvSpPr>
        <p:spPr>
          <a:xfrm>
            <a:off x="457200" y="-152400"/>
            <a:ext cx="5385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Introduction</a:t>
            </a:r>
            <a:endParaRPr>
              <a:solidFill>
                <a:srgbClr val="E84118"/>
              </a:solidFill>
            </a:endParaRPr>
          </a:p>
        </p:txBody>
      </p:sp>
      <p:sp>
        <p:nvSpPr>
          <p:cNvPr id="92" name="Google Shape;9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4</a:t>
            </a:fld>
            <a:endParaRPr>
              <a:solidFill>
                <a:srgbClr val="E84118"/>
              </a:solidFill>
            </a:endParaRPr>
          </a:p>
        </p:txBody>
      </p:sp>
      <p:pic>
        <p:nvPicPr>
          <p:cNvPr id="93" name="Google Shape;93;p17"/>
          <p:cNvPicPr preferRelativeResize="0"/>
          <p:nvPr/>
        </p:nvPicPr>
        <p:blipFill>
          <a:blip r:embed="rId3">
            <a:alphaModFix/>
          </a:blip>
          <a:stretch>
            <a:fillRect/>
          </a:stretch>
        </p:blipFill>
        <p:spPr>
          <a:xfrm>
            <a:off x="5154450" y="1812450"/>
            <a:ext cx="3817451" cy="2483526"/>
          </a:xfrm>
          <a:prstGeom prst="rect">
            <a:avLst/>
          </a:prstGeom>
          <a:noFill/>
          <a:ln>
            <a:noFill/>
          </a:ln>
        </p:spPr>
      </p:pic>
      <p:sp>
        <p:nvSpPr>
          <p:cNvPr id="94" name="Google Shape;94;p17"/>
          <p:cNvSpPr txBox="1"/>
          <p:nvPr/>
        </p:nvSpPr>
        <p:spPr>
          <a:xfrm>
            <a:off x="838200" y="1809750"/>
            <a:ext cx="4048200" cy="3733800"/>
          </a:xfrm>
          <a:prstGeom prst="rect">
            <a:avLst/>
          </a:prstGeom>
          <a:noFill/>
          <a:ln>
            <a:noFill/>
          </a:ln>
        </p:spPr>
        <p:txBody>
          <a:bodyPr spcFirstLastPara="1" wrap="square" lIns="0" tIns="0" rIns="0" bIns="0" anchor="t" anchorCtr="0">
            <a:noAutofit/>
          </a:bodyPr>
          <a:lstStyle/>
          <a:p>
            <a:pPr marL="0" lvl="0" indent="-114300" algn="just" rtl="0">
              <a:lnSpc>
                <a:spcPct val="110000"/>
              </a:lnSpc>
              <a:spcBef>
                <a:spcPts val="600"/>
              </a:spcBef>
              <a:spcAft>
                <a:spcPts val="0"/>
              </a:spcAft>
              <a:buClr>
                <a:srgbClr val="E84118"/>
              </a:buClr>
              <a:buSzPts val="1800"/>
              <a:buFont typeface="Noto Sans Symbols"/>
              <a:buChar char="❑"/>
            </a:pPr>
            <a:r>
              <a:rPr lang="en" sz="1600" b="1">
                <a:solidFill>
                  <a:srgbClr val="3A3F50"/>
                </a:solidFill>
                <a:latin typeface="Barlow Light"/>
                <a:ea typeface="Barlow Light"/>
                <a:cs typeface="Barlow Light"/>
                <a:sym typeface="Barlow Light"/>
              </a:rPr>
              <a:t>In this cut throat competition, full stack development is one of those fields that is experiencing great demand in IT industries. It has gained a lot of scope in the topnotch industries. </a:t>
            </a:r>
            <a:endParaRPr sz="1600" b="1">
              <a:solidFill>
                <a:srgbClr val="3A3F50"/>
              </a:solidFill>
              <a:latin typeface="Barlow Light"/>
              <a:ea typeface="Barlow Light"/>
              <a:cs typeface="Barlow Light"/>
              <a:sym typeface="Barlow Light"/>
            </a:endParaRPr>
          </a:p>
          <a:p>
            <a:pPr marL="0" lvl="0" indent="-114300" algn="just" rtl="0">
              <a:lnSpc>
                <a:spcPct val="110000"/>
              </a:lnSpc>
              <a:spcBef>
                <a:spcPts val="600"/>
              </a:spcBef>
              <a:spcAft>
                <a:spcPts val="0"/>
              </a:spcAft>
              <a:buClr>
                <a:srgbClr val="E84118"/>
              </a:buClr>
              <a:buSzPts val="1800"/>
              <a:buFont typeface="Noto Sans Symbols"/>
              <a:buChar char="❑"/>
            </a:pPr>
            <a:r>
              <a:rPr lang="en" sz="1600" b="1">
                <a:solidFill>
                  <a:srgbClr val="3A3F50"/>
                </a:solidFill>
                <a:latin typeface="Barlow Light"/>
                <a:ea typeface="Barlow Light"/>
                <a:cs typeface="Barlow Light"/>
                <a:sym typeface="Barlow Light"/>
              </a:rPr>
              <a:t>For this, it is important to have practical knowledge of languages and build projects that can be utilized and worked upon in future and among such projects is “The Writer Next Door – A Blog Website.</a:t>
            </a:r>
            <a:endParaRPr sz="1600" b="1">
              <a:solidFill>
                <a:srgbClr val="3A3F50"/>
              </a:solidFill>
              <a:latin typeface="Barlow Light"/>
              <a:ea typeface="Barlow Light"/>
              <a:cs typeface="Barlow Light"/>
              <a:sym typeface="Barlow Light"/>
            </a:endParaRPr>
          </a:p>
        </p:txBody>
      </p:sp>
      <p:sp>
        <p:nvSpPr>
          <p:cNvPr id="95" name="Google Shape;95;p17"/>
          <p:cNvSpPr txBox="1"/>
          <p:nvPr/>
        </p:nvSpPr>
        <p:spPr>
          <a:xfrm>
            <a:off x="533400" y="1200150"/>
            <a:ext cx="4343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E84118"/>
                </a:solidFill>
                <a:latin typeface="Barlow Medium"/>
                <a:ea typeface="Barlow Medium"/>
                <a:cs typeface="Barlow Medium"/>
                <a:sym typeface="Barlow Medium"/>
              </a:rPr>
              <a:t>Motivation Behind The Project:</a:t>
            </a:r>
            <a:endParaRPr sz="2000" i="0" u="none" strike="noStrike" cap="none">
              <a:solidFill>
                <a:srgbClr val="E84118"/>
              </a:solidFill>
              <a:latin typeface="Barlow Medium"/>
              <a:ea typeface="Barlow Medium"/>
              <a:cs typeface="Barlow Medium"/>
              <a:sym typeface="Barlow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5</a:t>
            </a:fld>
            <a:endParaRPr>
              <a:solidFill>
                <a:srgbClr val="E84118"/>
              </a:solidFill>
            </a:endParaRPr>
          </a:p>
        </p:txBody>
      </p:sp>
      <p:sp>
        <p:nvSpPr>
          <p:cNvPr id="101" name="Google Shape;101;p18"/>
          <p:cNvSpPr txBox="1"/>
          <p:nvPr/>
        </p:nvSpPr>
        <p:spPr>
          <a:xfrm>
            <a:off x="685800" y="481200"/>
            <a:ext cx="5791200" cy="685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2500">
                <a:solidFill>
                  <a:srgbClr val="E84118"/>
                </a:solidFill>
                <a:latin typeface="Barlow Medium"/>
                <a:ea typeface="Barlow Medium"/>
                <a:cs typeface="Barlow Medium"/>
                <a:sym typeface="Barlow Medium"/>
              </a:rPr>
              <a:t>Main Idea Behind the Project</a:t>
            </a:r>
            <a:endParaRPr sz="2500">
              <a:solidFill>
                <a:srgbClr val="E84118"/>
              </a:solidFill>
              <a:latin typeface="Barlow Medium"/>
              <a:ea typeface="Barlow Medium"/>
              <a:cs typeface="Barlow Medium"/>
              <a:sym typeface="Barlow Medium"/>
            </a:endParaRPr>
          </a:p>
        </p:txBody>
      </p:sp>
      <p:sp>
        <p:nvSpPr>
          <p:cNvPr id="102" name="Google Shape;102;p18"/>
          <p:cNvSpPr txBox="1"/>
          <p:nvPr/>
        </p:nvSpPr>
        <p:spPr>
          <a:xfrm>
            <a:off x="685800" y="1428750"/>
            <a:ext cx="4008000" cy="3429000"/>
          </a:xfrm>
          <a:prstGeom prst="rect">
            <a:avLst/>
          </a:prstGeom>
          <a:noFill/>
          <a:ln>
            <a:noFill/>
          </a:ln>
        </p:spPr>
        <p:txBody>
          <a:bodyPr spcFirstLastPara="1" wrap="square" lIns="0" tIns="0" rIns="0" bIns="0" anchor="t" anchorCtr="0">
            <a:noAutofit/>
          </a:bodyPr>
          <a:lstStyle/>
          <a:p>
            <a:pPr marL="457200" lvl="0" indent="-342900" algn="just" rtl="0">
              <a:lnSpc>
                <a:spcPct val="110000"/>
              </a:lnSpc>
              <a:spcBef>
                <a:spcPts val="600"/>
              </a:spcBef>
              <a:spcAft>
                <a:spcPts val="0"/>
              </a:spcAft>
              <a:buClr>
                <a:srgbClr val="E84118"/>
              </a:buClr>
              <a:buSzPts val="1800"/>
              <a:buFont typeface="Barlow Light"/>
              <a:buChar char="▸"/>
            </a:pPr>
            <a:r>
              <a:rPr lang="en" sz="1600" b="1">
                <a:solidFill>
                  <a:srgbClr val="3A3F50"/>
                </a:solidFill>
                <a:latin typeface="Barlow Light"/>
                <a:ea typeface="Barlow Light"/>
                <a:cs typeface="Barlow Light"/>
                <a:sym typeface="Barlow Light"/>
              </a:rPr>
              <a:t>In this digital era where every skill or talent needs to be outreached to people to gain engagement, there comes a need to provide an open platform to all those writers who want to publish their write- ups and want the world to engage and appreciate their work.</a:t>
            </a:r>
            <a:endParaRPr sz="1600" b="1">
              <a:solidFill>
                <a:srgbClr val="3A3F50"/>
              </a:solidFill>
              <a:latin typeface="Barlow Light"/>
              <a:ea typeface="Barlow Light"/>
              <a:cs typeface="Barlow Light"/>
              <a:sym typeface="Barlow Light"/>
            </a:endParaRPr>
          </a:p>
          <a:p>
            <a:pPr marL="457200" lvl="0" indent="-342900" algn="just" rtl="0">
              <a:lnSpc>
                <a:spcPct val="110000"/>
              </a:lnSpc>
              <a:spcBef>
                <a:spcPts val="600"/>
              </a:spcBef>
              <a:spcAft>
                <a:spcPts val="0"/>
              </a:spcAft>
              <a:buClr>
                <a:srgbClr val="E84118"/>
              </a:buClr>
              <a:buSzPts val="1800"/>
              <a:buFont typeface="Barlow Light"/>
              <a:buChar char="▸"/>
            </a:pPr>
            <a:r>
              <a:rPr lang="en" sz="1600" b="1">
                <a:solidFill>
                  <a:srgbClr val="3A3F50"/>
                </a:solidFill>
                <a:latin typeface="Barlow Light"/>
                <a:ea typeface="Barlow Light"/>
                <a:cs typeface="Barlow Light"/>
                <a:sym typeface="Barlow Light"/>
              </a:rPr>
              <a:t>This will assist them in boosting their skills and will also help them to connect with new writers.  </a:t>
            </a:r>
            <a:endParaRPr sz="1600" b="1">
              <a:solidFill>
                <a:srgbClr val="3A3F50"/>
              </a:solidFill>
              <a:latin typeface="Barlow Light"/>
              <a:ea typeface="Barlow Light"/>
              <a:cs typeface="Barlow Light"/>
              <a:sym typeface="Barlow Light"/>
            </a:endParaRPr>
          </a:p>
        </p:txBody>
      </p:sp>
      <p:pic>
        <p:nvPicPr>
          <p:cNvPr id="103" name="Google Shape;103;p18"/>
          <p:cNvPicPr preferRelativeResize="0"/>
          <p:nvPr/>
        </p:nvPicPr>
        <p:blipFill>
          <a:blip r:embed="rId3">
            <a:alphaModFix/>
          </a:blip>
          <a:stretch>
            <a:fillRect/>
          </a:stretch>
        </p:blipFill>
        <p:spPr>
          <a:xfrm>
            <a:off x="4846200" y="1319400"/>
            <a:ext cx="4086963" cy="3278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ctrTitle" idx="4294967295"/>
          </p:nvPr>
        </p:nvSpPr>
        <p:spPr>
          <a:xfrm>
            <a:off x="609600" y="745150"/>
            <a:ext cx="58566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Technology</a:t>
            </a:r>
            <a:endParaRPr>
              <a:solidFill>
                <a:srgbClr val="E84118"/>
              </a:solidFill>
            </a:endParaRPr>
          </a:p>
          <a:p>
            <a:pPr marL="0" lvl="0" indent="0" algn="l" rtl="0">
              <a:spcBef>
                <a:spcPts val="0"/>
              </a:spcBef>
              <a:spcAft>
                <a:spcPts val="0"/>
              </a:spcAft>
              <a:buNone/>
            </a:pPr>
            <a:r>
              <a:rPr lang="en">
                <a:solidFill>
                  <a:srgbClr val="E84118"/>
                </a:solidFill>
              </a:rPr>
              <a:t>Used</a:t>
            </a:r>
            <a:endParaRPr>
              <a:solidFill>
                <a:srgbClr val="E84118"/>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6</a:t>
            </a:fld>
            <a:endParaRPr>
              <a:solidFill>
                <a:srgbClr val="E84118"/>
              </a:solidFill>
            </a:endParaRPr>
          </a:p>
        </p:txBody>
      </p:sp>
      <p:pic>
        <p:nvPicPr>
          <p:cNvPr id="110" name="Google Shape;110;p19"/>
          <p:cNvPicPr preferRelativeResize="0"/>
          <p:nvPr/>
        </p:nvPicPr>
        <p:blipFill>
          <a:blip r:embed="rId3">
            <a:alphaModFix/>
          </a:blip>
          <a:stretch>
            <a:fillRect/>
          </a:stretch>
        </p:blipFill>
        <p:spPr>
          <a:xfrm>
            <a:off x="4435451" y="1090654"/>
            <a:ext cx="4556150" cy="3192899"/>
          </a:xfrm>
          <a:prstGeom prst="rect">
            <a:avLst/>
          </a:prstGeom>
          <a:noFill/>
          <a:ln>
            <a:noFill/>
          </a:ln>
        </p:spPr>
      </p:pic>
      <p:sp>
        <p:nvSpPr>
          <p:cNvPr id="111" name="Google Shape;111;p19"/>
          <p:cNvSpPr txBox="1"/>
          <p:nvPr/>
        </p:nvSpPr>
        <p:spPr>
          <a:xfrm>
            <a:off x="803300" y="1978450"/>
            <a:ext cx="2928900" cy="2711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600"/>
              </a:spcBef>
              <a:spcAft>
                <a:spcPts val="0"/>
              </a:spcAft>
              <a:buClr>
                <a:srgbClr val="E84118"/>
              </a:buClr>
              <a:buSzPts val="2200"/>
              <a:buFont typeface="Muli"/>
              <a:buChar char="●"/>
            </a:pPr>
            <a:r>
              <a:rPr lang="en" sz="1800" dirty="0">
                <a:solidFill>
                  <a:schemeClr val="dk1"/>
                </a:solidFill>
                <a:latin typeface="Muli"/>
                <a:ea typeface="Muli"/>
                <a:cs typeface="Muli"/>
                <a:sym typeface="Muli"/>
              </a:rPr>
              <a:t>HTML5</a:t>
            </a:r>
            <a:endParaRPr sz="1800" dirty="0">
              <a:solidFill>
                <a:schemeClr val="dk1"/>
              </a:solidFill>
              <a:latin typeface="Muli"/>
              <a:ea typeface="Muli"/>
              <a:cs typeface="Muli"/>
              <a:sym typeface="Muli"/>
            </a:endParaRP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CSS3</a:t>
            </a:r>
            <a:endParaRPr sz="1800" dirty="0">
              <a:solidFill>
                <a:schemeClr val="dk1"/>
              </a:solidFill>
              <a:latin typeface="Muli"/>
              <a:ea typeface="Muli"/>
              <a:cs typeface="Muli"/>
              <a:sym typeface="Muli"/>
            </a:endParaRP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Bootstrap</a:t>
            </a:r>
            <a:endParaRPr sz="1800" dirty="0">
              <a:solidFill>
                <a:schemeClr val="dk1"/>
              </a:solidFill>
              <a:latin typeface="Muli"/>
              <a:ea typeface="Muli"/>
              <a:cs typeface="Muli"/>
              <a:sym typeface="Muli"/>
            </a:endParaRP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JavaScript</a:t>
            </a:r>
            <a:endParaRPr sz="1800" dirty="0">
              <a:solidFill>
                <a:schemeClr val="dk1"/>
              </a:solidFill>
              <a:latin typeface="Muli"/>
              <a:ea typeface="Muli"/>
              <a:cs typeface="Muli"/>
              <a:sym typeface="Muli"/>
            </a:endParaRP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jQuery</a:t>
            </a: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Node .js</a:t>
            </a: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Express .js</a:t>
            </a:r>
          </a:p>
          <a:p>
            <a:pPr marL="457200" lvl="0" indent="-368300" algn="l" rtl="0">
              <a:lnSpc>
                <a:spcPct val="115000"/>
              </a:lnSpc>
              <a:spcBef>
                <a:spcPts val="0"/>
              </a:spcBef>
              <a:spcAft>
                <a:spcPts val="0"/>
              </a:spcAft>
              <a:buClr>
                <a:srgbClr val="E84118"/>
              </a:buClr>
              <a:buSzPts val="2200"/>
              <a:buFont typeface="Muli"/>
              <a:buChar char="●"/>
            </a:pPr>
            <a:r>
              <a:rPr lang="en" sz="1800" dirty="0">
                <a:solidFill>
                  <a:schemeClr val="dk1"/>
                </a:solidFill>
                <a:latin typeface="Muli"/>
                <a:ea typeface="Muli"/>
                <a:cs typeface="Muli"/>
                <a:sym typeface="Muli"/>
              </a:rPr>
              <a:t>MongoDB</a:t>
            </a:r>
            <a:endParaRPr sz="1800" dirty="0">
              <a:solidFill>
                <a:schemeClr val="dk1"/>
              </a:solidFill>
              <a:latin typeface="Muli"/>
              <a:ea typeface="Muli"/>
              <a:cs typeface="Muli"/>
              <a:sym typeface="Muli"/>
            </a:endParaRPr>
          </a:p>
        </p:txBody>
      </p:sp>
      <p:pic>
        <p:nvPicPr>
          <p:cNvPr id="112" name="Google Shape;112;p19"/>
          <p:cNvPicPr preferRelativeResize="0"/>
          <p:nvPr/>
        </p:nvPicPr>
        <p:blipFill>
          <a:blip r:embed="rId4">
            <a:alphaModFix/>
          </a:blip>
          <a:stretch>
            <a:fillRect/>
          </a:stretch>
        </p:blipFill>
        <p:spPr>
          <a:xfrm>
            <a:off x="6286250" y="3048525"/>
            <a:ext cx="760650" cy="760650"/>
          </a:xfrm>
          <a:prstGeom prst="rect">
            <a:avLst/>
          </a:prstGeom>
          <a:noFill/>
          <a:ln>
            <a:noFill/>
          </a:ln>
        </p:spPr>
      </p:pic>
      <p:pic>
        <p:nvPicPr>
          <p:cNvPr id="3" name="Picture 2">
            <a:extLst>
              <a:ext uri="{FF2B5EF4-FFF2-40B4-BE49-F238E27FC236}">
                <a16:creationId xmlns:a16="http://schemas.microsoft.com/office/drawing/2014/main" id="{E44A151A-AE09-46BC-B09A-577FF16691F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16944" y="1404612"/>
            <a:ext cx="1329956" cy="664978"/>
          </a:xfrm>
          <a:prstGeom prst="rect">
            <a:avLst/>
          </a:prstGeom>
        </p:spPr>
      </p:pic>
      <p:pic>
        <p:nvPicPr>
          <p:cNvPr id="5" name="Picture 4">
            <a:extLst>
              <a:ext uri="{FF2B5EF4-FFF2-40B4-BE49-F238E27FC236}">
                <a16:creationId xmlns:a16="http://schemas.microsoft.com/office/drawing/2014/main" id="{FE67092D-F21C-4F05-88CA-12FDAB4F92D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747693" y="1601973"/>
            <a:ext cx="1241577" cy="376478"/>
          </a:xfrm>
          <a:prstGeom prst="rect">
            <a:avLst/>
          </a:prstGeom>
        </p:spPr>
      </p:pic>
      <p:pic>
        <p:nvPicPr>
          <p:cNvPr id="11" name="Picture 10">
            <a:extLst>
              <a:ext uri="{FF2B5EF4-FFF2-40B4-BE49-F238E27FC236}">
                <a16:creationId xmlns:a16="http://schemas.microsoft.com/office/drawing/2014/main" id="{8FB663D4-CCCB-465A-8A63-F65D9C77DAC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152552" y="3436463"/>
            <a:ext cx="1733396" cy="4708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4189700" y="752375"/>
            <a:ext cx="4461625" cy="3996826"/>
          </a:xfrm>
          <a:prstGeom prst="rect">
            <a:avLst/>
          </a:prstGeom>
          <a:noFill/>
          <a:ln>
            <a:noFill/>
          </a:ln>
        </p:spPr>
      </p:pic>
      <p:sp>
        <p:nvSpPr>
          <p:cNvPr id="118" name="Google Shape;118;p20"/>
          <p:cNvSpPr txBox="1">
            <a:spLocks noGrp="1"/>
          </p:cNvSpPr>
          <p:nvPr>
            <p:ph type="title" idx="4294967295"/>
          </p:nvPr>
        </p:nvSpPr>
        <p:spPr>
          <a:xfrm>
            <a:off x="328075" y="377025"/>
            <a:ext cx="756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Contribution Summary</a:t>
            </a:r>
            <a:endParaRPr>
              <a:solidFill>
                <a:srgbClr val="E84118"/>
              </a:solidFill>
            </a:endParaRPr>
          </a:p>
        </p:txBody>
      </p:sp>
      <p:sp>
        <p:nvSpPr>
          <p:cNvPr id="119" name="Google Shape;119;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7</a:t>
            </a:fld>
            <a:endParaRPr>
              <a:solidFill>
                <a:srgbClr val="E84118"/>
              </a:solidFill>
            </a:endParaRPr>
          </a:p>
        </p:txBody>
      </p:sp>
      <p:grpSp>
        <p:nvGrpSpPr>
          <p:cNvPr id="120" name="Google Shape;120;p20"/>
          <p:cNvGrpSpPr/>
          <p:nvPr/>
        </p:nvGrpSpPr>
        <p:grpSpPr>
          <a:xfrm rot="2699458">
            <a:off x="984526" y="1890530"/>
            <a:ext cx="2443263" cy="2287091"/>
            <a:chOff x="3203958" y="1258050"/>
            <a:chExt cx="2726286" cy="2547000"/>
          </a:xfrm>
        </p:grpSpPr>
        <p:sp>
          <p:nvSpPr>
            <p:cNvPr id="121" name="Google Shape;121;p20"/>
            <p:cNvSpPr/>
            <p:nvPr/>
          </p:nvSpPr>
          <p:spPr>
            <a:xfrm rot="2700000">
              <a:off x="4196595" y="1011412"/>
              <a:ext cx="561726" cy="3040276"/>
            </a:xfrm>
            <a:prstGeom prst="roundRect">
              <a:avLst>
                <a:gd name="adj" fmla="val 50000"/>
              </a:avLst>
            </a:prstGeom>
            <a:solidFill>
              <a:srgbClr val="E841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122" name="Google Shape;122;p20"/>
            <p:cNvSpPr/>
            <p:nvPr/>
          </p:nvSpPr>
          <p:spPr>
            <a:xfrm rot="-2698048">
              <a:off x="3421254" y="3205180"/>
              <a:ext cx="373565" cy="374625"/>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E84118"/>
                  </a:solidFill>
                  <a:latin typeface="Muli"/>
                  <a:ea typeface="Muli"/>
                  <a:cs typeface="Muli"/>
                  <a:sym typeface="Muli"/>
                </a:rPr>
                <a:t>2</a:t>
              </a:r>
              <a:endParaRPr sz="1200" b="1">
                <a:solidFill>
                  <a:srgbClr val="E84118"/>
                </a:solidFill>
                <a:latin typeface="Muli"/>
                <a:ea typeface="Muli"/>
                <a:cs typeface="Muli"/>
                <a:sym typeface="Muli"/>
              </a:endParaRPr>
            </a:p>
          </p:txBody>
        </p:sp>
        <p:sp>
          <p:nvSpPr>
            <p:cNvPr id="123" name="Google Shape;123;p2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dirty="0">
                  <a:solidFill>
                    <a:srgbClr val="FFFFFF"/>
                  </a:solidFill>
                  <a:latin typeface="Muli"/>
                  <a:ea typeface="Muli"/>
                  <a:cs typeface="Muli"/>
                  <a:sym typeface="Muli"/>
                </a:rPr>
                <a:t>Mohit Tiwari</a:t>
              </a:r>
              <a:endParaRPr sz="800" b="1" dirty="0">
                <a:solidFill>
                  <a:srgbClr val="FFFFFF"/>
                </a:solidFill>
                <a:latin typeface="Muli"/>
                <a:ea typeface="Muli"/>
                <a:cs typeface="Muli"/>
                <a:sym typeface="Muli"/>
              </a:endParaRPr>
            </a:p>
          </p:txBody>
        </p:sp>
        <p:sp>
          <p:nvSpPr>
            <p:cNvPr id="124" name="Google Shape;124;p2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lvl="0"/>
              <a:r>
                <a:rPr lang="en-IN" sz="1200" dirty="0">
                  <a:solidFill>
                    <a:srgbClr val="65617D"/>
                  </a:solidFill>
                  <a:latin typeface="Barlow"/>
                  <a:ea typeface="Barlow"/>
                  <a:cs typeface="Barlow"/>
                  <a:sym typeface="Barlow"/>
                </a:rPr>
                <a:t>FullStack Developer</a:t>
              </a:r>
            </a:p>
            <a:p>
              <a:pPr lvl="0">
                <a:spcBef>
                  <a:spcPts val="1600"/>
                </a:spcBef>
                <a:spcAft>
                  <a:spcPts val="1600"/>
                </a:spcAft>
              </a:pPr>
              <a:endParaRPr lang="en-IN" sz="1200" dirty="0">
                <a:solidFill>
                  <a:srgbClr val="65617D"/>
                </a:solidFill>
                <a:latin typeface="Barlow"/>
                <a:ea typeface="Barlow"/>
                <a:cs typeface="Barlow"/>
                <a:sym typeface="Barlow"/>
              </a:endParaRPr>
            </a:p>
          </p:txBody>
        </p:sp>
      </p:grpSp>
      <p:grpSp>
        <p:nvGrpSpPr>
          <p:cNvPr id="125" name="Google Shape;125;p20"/>
          <p:cNvGrpSpPr/>
          <p:nvPr/>
        </p:nvGrpSpPr>
        <p:grpSpPr>
          <a:xfrm rot="2699458">
            <a:off x="984526" y="846755"/>
            <a:ext cx="2443263" cy="2287091"/>
            <a:chOff x="3203958" y="1258050"/>
            <a:chExt cx="2726286" cy="2547000"/>
          </a:xfrm>
        </p:grpSpPr>
        <p:sp>
          <p:nvSpPr>
            <p:cNvPr id="126" name="Google Shape;126;p20"/>
            <p:cNvSpPr/>
            <p:nvPr/>
          </p:nvSpPr>
          <p:spPr>
            <a:xfrm rot="2700000">
              <a:off x="4196595" y="1011412"/>
              <a:ext cx="561726" cy="3040276"/>
            </a:xfrm>
            <a:prstGeom prst="roundRect">
              <a:avLst>
                <a:gd name="adj" fmla="val 50000"/>
              </a:avLst>
            </a:prstGeom>
            <a:solidFill>
              <a:srgbClr val="E841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127" name="Google Shape;127;p20"/>
            <p:cNvSpPr/>
            <p:nvPr/>
          </p:nvSpPr>
          <p:spPr>
            <a:xfrm rot="-2698048">
              <a:off x="3421227" y="3205138"/>
              <a:ext cx="373565" cy="374625"/>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E84118"/>
                  </a:solidFill>
                  <a:latin typeface="Muli"/>
                  <a:ea typeface="Muli"/>
                  <a:cs typeface="Muli"/>
                  <a:sym typeface="Muli"/>
                </a:rPr>
                <a:t>1</a:t>
              </a:r>
              <a:endParaRPr sz="1200" b="1">
                <a:solidFill>
                  <a:srgbClr val="E84118"/>
                </a:solidFill>
                <a:latin typeface="Muli"/>
                <a:ea typeface="Muli"/>
                <a:cs typeface="Muli"/>
                <a:sym typeface="Muli"/>
              </a:endParaRPr>
            </a:p>
          </p:txBody>
        </p:sp>
        <p:sp>
          <p:nvSpPr>
            <p:cNvPr id="128" name="Google Shape;128;p2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Muli"/>
                  <a:ea typeface="Muli"/>
                  <a:cs typeface="Muli"/>
                  <a:sym typeface="Muli"/>
                </a:rPr>
                <a:t>Yash Srivastava</a:t>
              </a:r>
              <a:endParaRPr sz="800" b="1">
                <a:solidFill>
                  <a:srgbClr val="FFFFFF"/>
                </a:solidFill>
                <a:latin typeface="Muli"/>
                <a:ea typeface="Muli"/>
                <a:cs typeface="Muli"/>
                <a:sym typeface="Muli"/>
              </a:endParaRPr>
            </a:p>
          </p:txBody>
        </p:sp>
        <p:sp>
          <p:nvSpPr>
            <p:cNvPr id="129" name="Google Shape;129;p2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65617D"/>
                  </a:solidFill>
                  <a:latin typeface="Barlow"/>
                  <a:ea typeface="Barlow"/>
                  <a:cs typeface="Barlow"/>
                  <a:sym typeface="Barlow"/>
                </a:rPr>
                <a:t>FullStack Developer</a:t>
              </a:r>
              <a:endParaRPr sz="1200" dirty="0">
                <a:solidFill>
                  <a:srgbClr val="65617D"/>
                </a:solidFill>
                <a:latin typeface="Barlow"/>
                <a:ea typeface="Barlow"/>
                <a:cs typeface="Barlow"/>
                <a:sym typeface="Barlow"/>
              </a:endParaRPr>
            </a:p>
            <a:p>
              <a:pPr marL="0" lvl="0" indent="0" algn="l" rtl="0">
                <a:lnSpc>
                  <a:spcPct val="100000"/>
                </a:lnSpc>
                <a:spcBef>
                  <a:spcPts val="1600"/>
                </a:spcBef>
                <a:spcAft>
                  <a:spcPts val="1600"/>
                </a:spcAft>
                <a:buNone/>
              </a:pPr>
              <a:endParaRPr sz="1200" dirty="0">
                <a:solidFill>
                  <a:srgbClr val="65617D"/>
                </a:solidFill>
                <a:latin typeface="Barlow"/>
                <a:ea typeface="Barlow"/>
                <a:cs typeface="Barlow"/>
                <a:sym typeface="Barlow"/>
              </a:endParaRPr>
            </a:p>
          </p:txBody>
        </p:sp>
      </p:grpSp>
      <p:grpSp>
        <p:nvGrpSpPr>
          <p:cNvPr id="130" name="Google Shape;130;p20"/>
          <p:cNvGrpSpPr/>
          <p:nvPr/>
        </p:nvGrpSpPr>
        <p:grpSpPr>
          <a:xfrm rot="2699458">
            <a:off x="984526" y="2937918"/>
            <a:ext cx="2443263" cy="2287091"/>
            <a:chOff x="3203958" y="1258050"/>
            <a:chExt cx="2726286" cy="2547000"/>
          </a:xfrm>
        </p:grpSpPr>
        <p:sp>
          <p:nvSpPr>
            <p:cNvPr id="131" name="Google Shape;131;p20"/>
            <p:cNvSpPr/>
            <p:nvPr/>
          </p:nvSpPr>
          <p:spPr>
            <a:xfrm rot="2700000">
              <a:off x="4196595" y="1011412"/>
              <a:ext cx="561726" cy="3040276"/>
            </a:xfrm>
            <a:prstGeom prst="roundRect">
              <a:avLst>
                <a:gd name="adj" fmla="val 50000"/>
              </a:avLst>
            </a:prstGeom>
            <a:solidFill>
              <a:srgbClr val="E841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132" name="Google Shape;132;p20"/>
            <p:cNvSpPr/>
            <p:nvPr/>
          </p:nvSpPr>
          <p:spPr>
            <a:xfrm rot="-2698048">
              <a:off x="3421254" y="3205180"/>
              <a:ext cx="373565" cy="374625"/>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E84118"/>
                  </a:solidFill>
                  <a:latin typeface="Muli"/>
                  <a:ea typeface="Muli"/>
                  <a:cs typeface="Muli"/>
                  <a:sym typeface="Muli"/>
                </a:rPr>
                <a:t>3</a:t>
              </a:r>
              <a:endParaRPr sz="1200" b="1">
                <a:solidFill>
                  <a:srgbClr val="E84118"/>
                </a:solidFill>
                <a:latin typeface="Muli"/>
                <a:ea typeface="Muli"/>
                <a:cs typeface="Muli"/>
                <a:sym typeface="Muli"/>
              </a:endParaRPr>
            </a:p>
          </p:txBody>
        </p:sp>
        <p:sp>
          <p:nvSpPr>
            <p:cNvPr id="133" name="Google Shape;133;p2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dirty="0">
                  <a:solidFill>
                    <a:srgbClr val="FFFFFF"/>
                  </a:solidFill>
                  <a:latin typeface="Muli"/>
                  <a:ea typeface="Muli"/>
                  <a:cs typeface="Muli"/>
                  <a:sym typeface="Muli"/>
                </a:rPr>
                <a:t>Saurabh Tripathi</a:t>
              </a:r>
              <a:endParaRPr sz="800" b="1" dirty="0">
                <a:solidFill>
                  <a:srgbClr val="FFFFFF"/>
                </a:solidFill>
                <a:latin typeface="Muli"/>
                <a:ea typeface="Muli"/>
                <a:cs typeface="Muli"/>
                <a:sym typeface="Muli"/>
              </a:endParaRPr>
            </a:p>
          </p:txBody>
        </p:sp>
        <p:sp>
          <p:nvSpPr>
            <p:cNvPr id="134" name="Google Shape;134;p2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lvl="0"/>
              <a:r>
                <a:rPr lang="en-IN" sz="1200" dirty="0">
                  <a:solidFill>
                    <a:srgbClr val="65617D"/>
                  </a:solidFill>
                  <a:latin typeface="Barlow"/>
                  <a:ea typeface="Barlow"/>
                  <a:cs typeface="Barlow"/>
                  <a:sym typeface="Barlow"/>
                </a:rPr>
                <a:t>FullStack Developer</a:t>
              </a:r>
            </a:p>
            <a:p>
              <a:pPr lvl="0">
                <a:spcBef>
                  <a:spcPts val="1600"/>
                </a:spcBef>
                <a:spcAft>
                  <a:spcPts val="1600"/>
                </a:spcAft>
              </a:pPr>
              <a:endParaRPr lang="en-IN" sz="1200" dirty="0">
                <a:solidFill>
                  <a:srgbClr val="65617D"/>
                </a:solidFill>
                <a:latin typeface="Barlow"/>
                <a:ea typeface="Barlow"/>
                <a:cs typeface="Barlow"/>
                <a:sym typeface="Barlow"/>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8"/>
        <p:cNvGrpSpPr/>
        <p:nvPr/>
      </p:nvGrpSpPr>
      <p:grpSpPr>
        <a:xfrm>
          <a:off x="0" y="0"/>
          <a:ext cx="0" cy="0"/>
          <a:chOff x="0" y="0"/>
          <a:chExt cx="0" cy="0"/>
        </a:xfrm>
      </p:grpSpPr>
      <p:sp>
        <p:nvSpPr>
          <p:cNvPr id="139" name="Google Shape;139;p21"/>
          <p:cNvSpPr/>
          <p:nvPr/>
        </p:nvSpPr>
        <p:spPr>
          <a:xfrm>
            <a:off x="4313600" y="811725"/>
            <a:ext cx="4416333" cy="355122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8</a:t>
            </a:fld>
            <a:endParaRPr>
              <a:solidFill>
                <a:srgbClr val="E84118"/>
              </a:solidFill>
            </a:endParaRPr>
          </a:p>
        </p:txBody>
      </p:sp>
      <p:sp>
        <p:nvSpPr>
          <p:cNvPr id="141" name="Google Shape;141;p21"/>
          <p:cNvSpPr txBox="1">
            <a:spLocks noGrp="1"/>
          </p:cNvSpPr>
          <p:nvPr>
            <p:ph type="body" idx="4294967295"/>
          </p:nvPr>
        </p:nvSpPr>
        <p:spPr>
          <a:xfrm>
            <a:off x="381875" y="2197500"/>
            <a:ext cx="3677100" cy="63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700" dirty="0">
                <a:solidFill>
                  <a:srgbClr val="FFFFFF"/>
                </a:solidFill>
              </a:rPr>
              <a:t>Heroku URL: </a:t>
            </a:r>
            <a:r>
              <a:rPr lang="en" sz="2700" u="sng" dirty="0">
                <a:solidFill>
                  <a:srgbClr val="FFFFFF"/>
                </a:solidFill>
                <a:latin typeface="Barlow Light"/>
                <a:ea typeface="Barlow Light"/>
                <a:cs typeface="Barlow Light"/>
                <a:sym typeface="Barlow Light"/>
                <a:hlinkClick r:id="rId3">
                  <a:extLst>
                    <a:ext uri="{A12FA001-AC4F-418D-AE19-62706E023703}">
                      <ahyp:hlinkClr xmlns:ahyp="http://schemas.microsoft.com/office/drawing/2018/hyperlinkcolor" val="tx"/>
                    </a:ext>
                  </a:extLst>
                </a:hlinkClick>
              </a:rPr>
              <a:t>Live Link</a:t>
            </a:r>
            <a:endParaRPr sz="2700" dirty="0">
              <a:solidFill>
                <a:srgbClr val="FFFFFF"/>
              </a:solidFill>
              <a:latin typeface="Barlow Light"/>
              <a:ea typeface="Barlow Light"/>
              <a:cs typeface="Barlow Light"/>
              <a:sym typeface="Barlow Light"/>
            </a:endParaRPr>
          </a:p>
        </p:txBody>
      </p:sp>
      <p:sp>
        <p:nvSpPr>
          <p:cNvPr id="142" name="Google Shape;142;p21"/>
          <p:cNvSpPr txBox="1">
            <a:spLocks noGrp="1"/>
          </p:cNvSpPr>
          <p:nvPr>
            <p:ph type="title" idx="4294967295"/>
          </p:nvPr>
        </p:nvSpPr>
        <p:spPr>
          <a:xfrm>
            <a:off x="381875" y="316850"/>
            <a:ext cx="3677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lt1"/>
                </a:solidFill>
              </a:rPr>
              <a:t>Live Demo</a:t>
            </a:r>
            <a:endParaRPr>
              <a:solidFill>
                <a:schemeClr val="lt1"/>
              </a:solidFill>
            </a:endParaRPr>
          </a:p>
        </p:txBody>
      </p:sp>
      <p:pic>
        <p:nvPicPr>
          <p:cNvPr id="143" name="Google Shape;143;p21"/>
          <p:cNvPicPr preferRelativeResize="0"/>
          <p:nvPr/>
        </p:nvPicPr>
        <p:blipFill>
          <a:blip r:embed="rId4">
            <a:alphaModFix/>
          </a:blip>
          <a:stretch>
            <a:fillRect/>
          </a:stretch>
        </p:blipFill>
        <p:spPr>
          <a:xfrm>
            <a:off x="4506159" y="1006166"/>
            <a:ext cx="4025700" cy="2645700"/>
          </a:xfrm>
          <a:prstGeom prst="roundRect">
            <a:avLst>
              <a:gd name="adj" fmla="val 3359"/>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idx="4294967295"/>
          </p:nvPr>
        </p:nvSpPr>
        <p:spPr>
          <a:xfrm>
            <a:off x="457200" y="3583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E84118"/>
                </a:solidFill>
              </a:rPr>
              <a:t>Conclusion</a:t>
            </a:r>
            <a:endParaRPr>
              <a:solidFill>
                <a:srgbClr val="E84118"/>
              </a:solidFill>
            </a:endParaRPr>
          </a:p>
        </p:txBody>
      </p:sp>
      <p:sp>
        <p:nvSpPr>
          <p:cNvPr id="149" name="Google Shape;14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E84118"/>
                </a:solidFill>
              </a:rPr>
              <a:t>9</a:t>
            </a:fld>
            <a:endParaRPr>
              <a:solidFill>
                <a:srgbClr val="E84118"/>
              </a:solidFill>
            </a:endParaRPr>
          </a:p>
        </p:txBody>
      </p:sp>
      <p:pic>
        <p:nvPicPr>
          <p:cNvPr id="150" name="Google Shape;150;p22"/>
          <p:cNvPicPr preferRelativeResize="0"/>
          <p:nvPr/>
        </p:nvPicPr>
        <p:blipFill rotWithShape="1">
          <a:blip r:embed="rId3">
            <a:alphaModFix/>
          </a:blip>
          <a:srcRect/>
          <a:stretch/>
        </p:blipFill>
        <p:spPr>
          <a:xfrm>
            <a:off x="4936503" y="1375438"/>
            <a:ext cx="4345370" cy="3214750"/>
          </a:xfrm>
          <a:prstGeom prst="rect">
            <a:avLst/>
          </a:prstGeom>
          <a:noFill/>
          <a:ln>
            <a:noFill/>
          </a:ln>
        </p:spPr>
      </p:pic>
      <p:sp>
        <p:nvSpPr>
          <p:cNvPr id="151" name="Google Shape;151;p22"/>
          <p:cNvSpPr txBox="1"/>
          <p:nvPr/>
        </p:nvSpPr>
        <p:spPr>
          <a:xfrm>
            <a:off x="575975" y="1600750"/>
            <a:ext cx="4422600" cy="1807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dirty="0">
                <a:latin typeface="Barlow Light"/>
                <a:ea typeface="Barlow Light"/>
                <a:cs typeface="Barlow Light"/>
                <a:sym typeface="Barlow Light"/>
              </a:rPr>
              <a:t>From proper analysis of positive points and constraints on the platform, it can be safely concluded that "The Writer Next Door" is efficient UI based platform. This platform can be easily used in many other systems. Also, this website is user friendly.</a:t>
            </a:r>
            <a:endParaRPr sz="1800" dirty="0">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351</Words>
  <Application>Microsoft Office PowerPoint</Application>
  <PresentationFormat>On-screen Show (16:9)</PresentationFormat>
  <Paragraphs>71</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Raleway Thin</vt:lpstr>
      <vt:lpstr>Noto Sans Symbols</vt:lpstr>
      <vt:lpstr>Times New Roman</vt:lpstr>
      <vt:lpstr>Poppins</vt:lpstr>
      <vt:lpstr>Roboto Condensed Light</vt:lpstr>
      <vt:lpstr>Arial</vt:lpstr>
      <vt:lpstr>Barlow Medium</vt:lpstr>
      <vt:lpstr>Barlow Light</vt:lpstr>
      <vt:lpstr>Poppins Light</vt:lpstr>
      <vt:lpstr>Barlow</vt:lpstr>
      <vt:lpstr>Muli</vt:lpstr>
      <vt:lpstr>Gower template</vt:lpstr>
      <vt:lpstr>PowerPoint Presentation</vt:lpstr>
      <vt:lpstr>The Writer Next Door</vt:lpstr>
      <vt:lpstr>Contents</vt:lpstr>
      <vt:lpstr>Introduction</vt:lpstr>
      <vt:lpstr>PowerPoint Presentation</vt:lpstr>
      <vt:lpstr>Technology Used</vt:lpstr>
      <vt:lpstr>Contribution Summary</vt:lpstr>
      <vt:lpstr>Live Demo</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Yash</cp:lastModifiedBy>
  <cp:revision>2</cp:revision>
  <dcterms:modified xsi:type="dcterms:W3CDTF">2021-05-07T15:11:57Z</dcterms:modified>
</cp:coreProperties>
</file>